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60" r:id="rId6"/>
    <p:sldId id="274" r:id="rId7"/>
    <p:sldId id="259" r:id="rId8"/>
    <p:sldId id="276" r:id="rId9"/>
    <p:sldId id="262" r:id="rId10"/>
    <p:sldId id="279" r:id="rId11"/>
    <p:sldId id="265" r:id="rId12"/>
    <p:sldId id="284" r:id="rId13"/>
    <p:sldId id="267" r:id="rId14"/>
    <p:sldId id="268" r:id="rId15"/>
    <p:sldId id="269" r:id="rId16"/>
    <p:sldId id="289" r:id="rId17"/>
    <p:sldId id="291" r:id="rId18"/>
    <p:sldId id="271" r:id="rId19"/>
    <p:sldId id="292" r:id="rId20"/>
    <p:sldId id="294" r:id="rId21"/>
    <p:sldId id="297" r:id="rId22"/>
    <p:sldId id="296" r:id="rId23"/>
    <p:sldId id="300" r:id="rId24"/>
    <p:sldId id="303" r:id="rId25"/>
    <p:sldId id="30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hela Delcy" initials="vD" lastIdx="1" clrIdx="0">
    <p:extLst>
      <p:ext uri="{19B8F6BF-5375-455C-9EA6-DF929625EA0E}">
        <p15:presenceInfo xmlns="" xmlns:p15="http://schemas.microsoft.com/office/powerpoint/2012/main" userId="5504d76fb86c7a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-588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A3DE4-B6FC-605E-A0E0-34909AAEA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41F47B7-1AF8-1846-DF4D-977DC481F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AC8486-31FA-C27D-E8E4-CCE3BD4A3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B7C4-BFAF-4E85-9628-FF61365E59F5}" type="datetimeFigureOut">
              <a:rPr lang="en-IN" smtClean="0"/>
              <a:pPr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6F7E93A-810E-D523-5ACE-43CBBFBD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FAA64C-B7C3-7452-8DA3-F3C3B4A0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F7AD-5D1C-4AAB-9DB7-8453A69A624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007017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384060-4AC4-E69C-E860-9CD47E3D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67D32B-D3D8-3923-E821-5E0E5DEA1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D40D85B-74A0-2499-C68A-B006D3518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B7C4-BFAF-4E85-9628-FF61365E59F5}" type="datetimeFigureOut">
              <a:rPr lang="en-IN" smtClean="0"/>
              <a:pPr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F9B04F-B428-36DA-57F4-AE51B656A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EEB8D05-9957-EC8E-071E-0D341CB6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F7AD-5D1C-4AAB-9DB7-8453A69A624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80626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1322DCE-A876-64B7-A043-8D4DF78D5E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CE84621-FDAA-87D4-2676-356EC52BD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AA95DC5-9F7F-C8D0-F1A6-7BB4D492A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B7C4-BFAF-4E85-9628-FF61365E59F5}" type="datetimeFigureOut">
              <a:rPr lang="en-IN" smtClean="0"/>
              <a:pPr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C92C58-72C8-F783-8240-B0F31319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FFB8A6-3D47-A925-0E9D-42CF58E9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F7AD-5D1C-4AAB-9DB7-8453A69A624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81285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605397-F1C2-ECA9-97A1-D4EFA9277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A8242C0-E295-FDEC-9939-8D56830D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00AFB8E-EFC8-EAE6-A410-FF421F410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B7C4-BFAF-4E85-9628-FF61365E59F5}" type="datetimeFigureOut">
              <a:rPr lang="en-IN" smtClean="0"/>
              <a:pPr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28145DB-9EC4-AC5F-5226-AF29AE8C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62F78D2-2977-2B4A-85DF-3A2C4815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F7AD-5D1C-4AAB-9DB7-8453A69A624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590564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C2651A-E2B6-DA94-BB1E-A05B8290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0D3F14E-A56B-2BC7-FC70-24C832EA3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31DEABE-4A35-8DAA-5F27-0296008CB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B7C4-BFAF-4E85-9628-FF61365E59F5}" type="datetimeFigureOut">
              <a:rPr lang="en-IN" smtClean="0"/>
              <a:pPr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7C6B2C-4848-37A5-1EEB-D2DA28C4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1AB2298-4328-CE6D-7121-2DDC90CB8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F7AD-5D1C-4AAB-9DB7-8453A69A624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0616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51749C-5C73-7727-2A85-078D0EED0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81ED07-C2A3-E25B-DDBA-CAE49F07F9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5E105AE-74D1-6500-A359-2B87D2B0F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65EAF8E-A9E7-A045-AADB-B22511820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B7C4-BFAF-4E85-9628-FF61365E59F5}" type="datetimeFigureOut">
              <a:rPr lang="en-IN" smtClean="0"/>
              <a:pPr/>
              <a:t>10-01-2024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95602BE-DFAF-63C0-9C7F-E5B61C0B7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1A919D6-3E11-1237-3539-AACA0493B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F7AD-5D1C-4AAB-9DB7-8453A69A624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146170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2EF01C-E62E-8637-DD9E-1DED724B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345FAE1-899E-EEC2-D6B7-48DF27FBE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D96EC4C-8292-FCFA-3FBB-BBD2B9269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952360A-01CF-34D3-2D0B-1CF3D012AA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255DC81-BDDD-0510-6363-B34FE06771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4F2DB3C-76DF-D35D-BCAD-635E76761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B7C4-BFAF-4E85-9628-FF61365E59F5}" type="datetimeFigureOut">
              <a:rPr lang="en-IN" smtClean="0"/>
              <a:pPr/>
              <a:t>10-01-2024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B59EC28-879C-2235-6217-08BA48673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D65246F-B5E1-CA77-29DC-F6AEA36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F7AD-5D1C-4AAB-9DB7-8453A69A624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888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A6FB34-E36C-20AD-005B-400C3152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E6EE2F9-8FFD-3EB5-50BE-F4895E85A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B7C4-BFAF-4E85-9628-FF61365E59F5}" type="datetimeFigureOut">
              <a:rPr lang="en-IN" smtClean="0"/>
              <a:pPr/>
              <a:t>10-01-2024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30F1208-F07D-9D37-F9DC-CEF5FA093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E34D27C-0866-88D5-D74F-A1D7687B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F7AD-5D1C-4AAB-9DB7-8453A69A624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972673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E286FA6-C18B-C636-AF02-4E7BF0C7C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B7C4-BFAF-4E85-9628-FF61365E59F5}" type="datetimeFigureOut">
              <a:rPr lang="en-IN" smtClean="0"/>
              <a:pPr/>
              <a:t>10-01-2024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27E9D11-78C2-3C54-6CF9-2A1CB2B9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4B6505-4B26-A963-8A16-C176D3A8D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F7AD-5D1C-4AAB-9DB7-8453A69A624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0278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75413C-B7BB-2EF8-192B-C9439CD3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DF04DD-4B66-CC80-5C06-26A86CCEB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3367341-9E88-0157-7931-4A0EC1186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36802F3-34B2-9432-AED6-1A7975C56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B7C4-BFAF-4E85-9628-FF61365E59F5}" type="datetimeFigureOut">
              <a:rPr lang="en-IN" smtClean="0"/>
              <a:pPr/>
              <a:t>10-01-2024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A53B03D-2361-04EB-B77B-C79AD344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CEBB631-2069-EEEE-A6AD-0E6B4C8B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F7AD-5D1C-4AAB-9DB7-8453A69A624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22360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53FED4-86FD-DC79-07C1-C9105D65B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D5A9DC8-3272-C132-012C-4D5803A752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73C879A-C5AF-3461-0E89-2EAAFDB9C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C814333-89FE-76C5-92D5-AF33C7566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B7C4-BFAF-4E85-9628-FF61365E59F5}" type="datetimeFigureOut">
              <a:rPr lang="en-IN" smtClean="0"/>
              <a:pPr/>
              <a:t>10-01-2024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F101AB0-202E-953B-15DB-7492DAFB6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D59123E-B633-AEC1-CE11-1E3E2B53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F7AD-5D1C-4AAB-9DB7-8453A69A624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61659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9A3269F-F682-4B37-7E1E-99A32E041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A38D3C6-0056-43FD-ED2A-DD2F70654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70E568D-3265-F9EF-EBB9-B8DC1AF37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8B7C4-BFAF-4E85-9628-FF61365E59F5}" type="datetimeFigureOut">
              <a:rPr lang="en-IN" smtClean="0"/>
              <a:pPr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5E5F31-89FD-2185-D358-B7B6031C4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DA22747-F9DB-85C3-F238-D7F6EBD78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AF7AD-5D1C-4AAB-9DB7-8453A69A624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2483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-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BA562D-DCC3-28FF-6262-72C7D8387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Frontend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4BFB10A-DDAB-7F83-4A83-534062EDE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2661" y="3480741"/>
            <a:ext cx="9144000" cy="1655762"/>
          </a:xfrm>
          <a:solidFill>
            <a:schemeClr val="accent2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Module 1) – Foundation</a:t>
            </a:r>
          </a:p>
        </p:txBody>
      </p:sp>
    </p:spTree>
    <p:extLst>
      <p:ext uri="{BB962C8B-B14F-4D97-AF65-F5344CB8AC3E}">
        <p14:creationId xmlns="" xmlns:p14="http://schemas.microsoft.com/office/powerpoint/2010/main" val="4230850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1CB6E6E-3082-ADB3-46B3-38F4FB0C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45" t="8965" r="5485" b="39536"/>
          <a:stretch>
            <a:fillRect/>
          </a:stretch>
        </p:blipFill>
        <p:spPr>
          <a:xfrm>
            <a:off x="214603" y="849086"/>
            <a:ext cx="10944808" cy="2985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69DFA8F-A281-8CFF-5B38-64DEEED03FF1}"/>
              </a:ext>
            </a:extLst>
          </p:cNvPr>
          <p:cNvSpPr txBox="1"/>
          <p:nvPr/>
        </p:nvSpPr>
        <p:spPr>
          <a:xfrm>
            <a:off x="284534" y="150938"/>
            <a:ext cx="11262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Q 6}What is the ‘class’ attribute in HTML? With </a:t>
            </a:r>
            <a:r>
              <a:rPr lang="en-US" sz="2000" b="1" dirty="0" smtClean="0"/>
              <a:t>Example</a:t>
            </a:r>
          </a:p>
          <a:p>
            <a:r>
              <a:rPr lang="en-US" sz="2000" b="1" dirty="0" err="1" smtClean="0"/>
              <a:t>Ans</a:t>
            </a:r>
            <a:r>
              <a:rPr lang="en-US" sz="2000" b="1" dirty="0" smtClean="0"/>
              <a:t> :- </a:t>
            </a:r>
            <a:r>
              <a:rPr lang="en-US" sz="2000" dirty="0" smtClean="0"/>
              <a:t>The class attribute specifies one or more class names for an element.</a:t>
            </a:r>
            <a:endParaRPr lang="en-I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C62B4F0-418B-DB3A-3D04-ED1223D212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524" r="-1480" b="78775"/>
          <a:stretch>
            <a:fillRect/>
          </a:stretch>
        </p:blipFill>
        <p:spPr>
          <a:xfrm>
            <a:off x="0" y="3937519"/>
            <a:ext cx="12372392" cy="8024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5910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E2CFBD8-86C2-0D69-988B-81C14224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33" t="8805" r="6011" b="28769"/>
          <a:stretch>
            <a:fillRect/>
          </a:stretch>
        </p:blipFill>
        <p:spPr>
          <a:xfrm>
            <a:off x="251926" y="1390262"/>
            <a:ext cx="10534261" cy="3321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9DDA49B-F1ED-0E88-4F99-85BD91EA5FA5}"/>
              </a:ext>
            </a:extLst>
          </p:cNvPr>
          <p:cNvSpPr txBox="1"/>
          <p:nvPr/>
        </p:nvSpPr>
        <p:spPr>
          <a:xfrm>
            <a:off x="181583" y="214008"/>
            <a:ext cx="114137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Q 7}What is the difference between the ‘id’ attribute and the ‘class’ attribute of HTML elements? With Example.</a:t>
            </a:r>
          </a:p>
          <a:p>
            <a:r>
              <a:rPr lang="en-US" dirty="0" err="1" smtClean="0"/>
              <a:t>Ans</a:t>
            </a:r>
            <a:r>
              <a:rPr lang="en-US" dirty="0" smtClean="0"/>
              <a:t>: the difference between Class and ID: A Class name can be used by multiple HTML elements, while an ID name must only be used by one HTML element within the page. </a:t>
            </a:r>
            <a:r>
              <a:rPr lang="en-US" dirty="0"/>
              <a:t>Id Attributes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E7EF5F2-311B-AF81-CEF8-40B40E0146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40" b="76054"/>
          <a:stretch>
            <a:fillRect/>
          </a:stretch>
        </p:blipFill>
        <p:spPr>
          <a:xfrm>
            <a:off x="0" y="4898572"/>
            <a:ext cx="12192000" cy="93306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203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BE76219-4A88-F251-BFA8-0CB3756DD4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86" t="8954" r="4719" b="26674"/>
          <a:stretch>
            <a:fillRect/>
          </a:stretch>
        </p:blipFill>
        <p:spPr>
          <a:xfrm>
            <a:off x="261257" y="466530"/>
            <a:ext cx="11094098" cy="3750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B19D4D3-C651-8B31-C7BF-C5E5259E7492}"/>
              </a:ext>
            </a:extLst>
          </p:cNvPr>
          <p:cNvSpPr txBox="1"/>
          <p:nvPr/>
        </p:nvSpPr>
        <p:spPr>
          <a:xfrm>
            <a:off x="184280" y="7317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Class Attributes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A4FD919-D048-06DE-1D80-B14233F03E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156" b="78776"/>
          <a:stretch>
            <a:fillRect/>
          </a:stretch>
        </p:blipFill>
        <p:spPr>
          <a:xfrm>
            <a:off x="0" y="4758613"/>
            <a:ext cx="12192000" cy="6904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8992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DD3C36F-5B0D-C7F5-772A-42A71A67ACCC}"/>
              </a:ext>
            </a:extLst>
          </p:cNvPr>
          <p:cNvSpPr txBox="1"/>
          <p:nvPr/>
        </p:nvSpPr>
        <p:spPr>
          <a:xfrm>
            <a:off x="212271" y="217724"/>
            <a:ext cx="107232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Q 8}</a:t>
            </a:r>
            <a:r>
              <a:rPr lang="en-US" b="1" dirty="0"/>
              <a:t> What are the various formatting tags in HTML</a:t>
            </a:r>
            <a:r>
              <a:rPr lang="en-US" b="1" dirty="0" smtClean="0"/>
              <a:t>?</a:t>
            </a:r>
          </a:p>
          <a:p>
            <a:r>
              <a:rPr lang="en-US" b="1" dirty="0" err="1" smtClean="0"/>
              <a:t>Ans</a:t>
            </a:r>
            <a:r>
              <a:rPr lang="en-US" b="1" dirty="0" smtClean="0"/>
              <a:t> :- </a:t>
            </a:r>
            <a:r>
              <a:rPr lang="en-US" dirty="0" smtClean="0"/>
              <a:t>Examples of formatting elements include the &lt;b&gt;, &lt;</a:t>
            </a:r>
            <a:r>
              <a:rPr lang="en-US" dirty="0" err="1" smtClean="0"/>
              <a:t>i</a:t>
            </a:r>
            <a:r>
              <a:rPr lang="en-US" dirty="0" smtClean="0"/>
              <a:t>&gt;, &lt;u&gt;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3535809-62BC-6A27-74D0-1B8E66972B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50" t="9417" r="45870" b="51065"/>
          <a:stretch>
            <a:fillRect/>
          </a:stretch>
        </p:blipFill>
        <p:spPr>
          <a:xfrm>
            <a:off x="391886" y="821094"/>
            <a:ext cx="5747657" cy="2192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15BB394-3047-5BED-3602-DC2AD62E3D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68" r="21020" b="82993"/>
          <a:stretch>
            <a:fillRect/>
          </a:stretch>
        </p:blipFill>
        <p:spPr>
          <a:xfrm>
            <a:off x="615820" y="3359021"/>
            <a:ext cx="9629192" cy="4758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54774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B74E58B-E0E6-9FBD-F4EF-F021DA36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26" t="9418" r="44369" b="28082"/>
          <a:stretch>
            <a:fillRect/>
          </a:stretch>
        </p:blipFill>
        <p:spPr>
          <a:xfrm>
            <a:off x="541175" y="1604867"/>
            <a:ext cx="5701004" cy="3405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A1086B-F68B-E904-79BC-542CECA9A298}"/>
              </a:ext>
            </a:extLst>
          </p:cNvPr>
          <p:cNvSpPr txBox="1"/>
          <p:nvPr/>
        </p:nvSpPr>
        <p:spPr>
          <a:xfrm>
            <a:off x="469639" y="259998"/>
            <a:ext cx="110474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Q  9} How is Cell Padding different from Cell Spacing? With Example.</a:t>
            </a:r>
          </a:p>
          <a:p>
            <a:r>
              <a:rPr lang="en-US" sz="2000" b="1" dirty="0" err="1"/>
              <a:t>Ans</a:t>
            </a:r>
            <a:r>
              <a:rPr lang="en-US" sz="2000" b="1" dirty="0" smtClean="0"/>
              <a:t>: </a:t>
            </a:r>
            <a:r>
              <a:rPr lang="en-US" sz="2000" dirty="0" smtClean="0"/>
              <a:t>Cell spacing refers to the distance between the cells in a grid layout, and cell padding refers to the space around each cell.</a:t>
            </a:r>
            <a:endParaRPr lang="en-US" sz="2000" b="1" dirty="0" smtClean="0"/>
          </a:p>
          <a:p>
            <a:r>
              <a:rPr lang="en-US" sz="2000" b="1" dirty="0" smtClean="0"/>
              <a:t> </a:t>
            </a:r>
            <a:r>
              <a:rPr lang="en-US" sz="2000" b="1" dirty="0"/>
              <a:t>Cell Padding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F624EC1-A13F-06AC-E12F-8FA417F576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80" r="68622" b="65578"/>
          <a:stretch>
            <a:fillRect/>
          </a:stretch>
        </p:blipFill>
        <p:spPr>
          <a:xfrm>
            <a:off x="569166" y="5113175"/>
            <a:ext cx="3825551" cy="17448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48197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F36FF09-9B39-FFC0-9810-6768A002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17" t="9645" r="45096" b="28765"/>
          <a:stretch>
            <a:fillRect/>
          </a:stretch>
        </p:blipFill>
        <p:spPr>
          <a:xfrm>
            <a:off x="438538" y="699796"/>
            <a:ext cx="5850294" cy="3396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DC88977-27CB-4A24-B78F-D80116D69C47}"/>
              </a:ext>
            </a:extLst>
          </p:cNvPr>
          <p:cNvSpPr txBox="1"/>
          <p:nvPr/>
        </p:nvSpPr>
        <p:spPr>
          <a:xfrm>
            <a:off x="241039" y="295861"/>
            <a:ext cx="11541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Cell Spacing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47690EC-393F-5E78-99DE-BA571A7B3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60" r="71071" b="65306"/>
          <a:stretch/>
        </p:blipFill>
        <p:spPr>
          <a:xfrm>
            <a:off x="727788" y="4711959"/>
            <a:ext cx="3526971" cy="17168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91998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2B97D46-83F6-3524-4707-03003879BE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10" t="9516" r="43180" b="6574"/>
          <a:stretch>
            <a:fillRect/>
          </a:stretch>
        </p:blipFill>
        <p:spPr>
          <a:xfrm>
            <a:off x="307911" y="1763486"/>
            <a:ext cx="5915609" cy="4665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4C2B15E-B9D7-7ED8-D4F9-1DBD268D9860}"/>
              </a:ext>
            </a:extLst>
          </p:cNvPr>
          <p:cNvSpPr txBox="1"/>
          <p:nvPr/>
        </p:nvSpPr>
        <p:spPr>
          <a:xfrm>
            <a:off x="320351" y="158620"/>
            <a:ext cx="110629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Q 10}How can we club two or more rows or columns into a single row or column in an HTML table? With </a:t>
            </a:r>
            <a:r>
              <a:rPr lang="en-US" sz="2000" b="1" dirty="0" smtClean="0"/>
              <a:t>Example</a:t>
            </a:r>
          </a:p>
          <a:p>
            <a:r>
              <a:rPr lang="en-US" sz="2000" b="1" dirty="0" err="1" smtClean="0"/>
              <a:t>Ans</a:t>
            </a:r>
            <a:r>
              <a:rPr lang="en-US" sz="2000" b="1" dirty="0" smtClean="0"/>
              <a:t> :- </a:t>
            </a:r>
            <a:r>
              <a:rPr lang="en-US" sz="2000" dirty="0" smtClean="0"/>
              <a:t>using the </a:t>
            </a:r>
            <a:r>
              <a:rPr lang="en-US" sz="2000" dirty="0" err="1" smtClean="0"/>
              <a:t>rowspan</a:t>
            </a:r>
            <a:r>
              <a:rPr lang="en-US" sz="2000" dirty="0" smtClean="0"/>
              <a:t> and </a:t>
            </a:r>
            <a:r>
              <a:rPr lang="en-US" sz="2000" dirty="0" err="1" smtClean="0"/>
              <a:t>colspan</a:t>
            </a:r>
            <a:r>
              <a:rPr lang="en-US" sz="2000" dirty="0" smtClean="0"/>
              <a:t> attribute in HTML. The </a:t>
            </a:r>
            <a:r>
              <a:rPr lang="en-US" sz="2000" dirty="0" err="1" smtClean="0"/>
              <a:t>rowspan</a:t>
            </a:r>
            <a:r>
              <a:rPr lang="en-US" sz="2000" dirty="0" smtClean="0"/>
              <a:t> is used to merge or combine the number of cells in a row whereas the </a:t>
            </a:r>
            <a:r>
              <a:rPr lang="en-US" sz="2000" dirty="0" err="1" smtClean="0"/>
              <a:t>colspan</a:t>
            </a:r>
            <a:r>
              <a:rPr lang="en-US" sz="2000" dirty="0" smtClean="0"/>
              <a:t> is used to merge column cells in a table</a:t>
            </a:r>
            <a:r>
              <a:rPr lang="en-US" sz="2000" b="1" dirty="0" smtClean="0"/>
              <a:t>.</a:t>
            </a: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EB146DB-A103-3DA0-90F4-4F4C9EE13F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28" t="9388" r="62806" b="9388"/>
          <a:stretch>
            <a:fillRect/>
          </a:stretch>
        </p:blipFill>
        <p:spPr>
          <a:xfrm>
            <a:off x="6466115" y="1593398"/>
            <a:ext cx="3694922" cy="52646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68568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713D2D2-14FA-A4D0-833A-4DE84E8B35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86" t="9252" r="50332" b="8163"/>
          <a:stretch>
            <a:fillRect/>
          </a:stretch>
        </p:blipFill>
        <p:spPr>
          <a:xfrm>
            <a:off x="298579" y="177282"/>
            <a:ext cx="5533053" cy="5663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925F383-7551-675C-1B23-DEB40A17D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1" t="11701" r="25536" b="35102"/>
          <a:stretch/>
        </p:blipFill>
        <p:spPr>
          <a:xfrm>
            <a:off x="5041267" y="1138335"/>
            <a:ext cx="6590896" cy="2687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73632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4FFF369-75CE-0CC7-296A-7DFBED03F0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60" t="5978" r="45427" b="27648"/>
          <a:stretch>
            <a:fillRect/>
          </a:stretch>
        </p:blipFill>
        <p:spPr>
          <a:xfrm>
            <a:off x="550507" y="895738"/>
            <a:ext cx="5691673" cy="3517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35CB0F6-CCAE-9C40-6639-AEB0A7EABC52}"/>
              </a:ext>
            </a:extLst>
          </p:cNvPr>
          <p:cNvSpPr txBox="1"/>
          <p:nvPr/>
        </p:nvSpPr>
        <p:spPr>
          <a:xfrm>
            <a:off x="450979" y="157361"/>
            <a:ext cx="11202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Q 11}What is the difference between a block-level element and an inline element</a:t>
            </a:r>
            <a:r>
              <a:rPr lang="en-US" sz="2000" b="1" dirty="0" smtClean="0"/>
              <a:t>?</a:t>
            </a:r>
          </a:p>
          <a:p>
            <a:r>
              <a:rPr lang="en-US" sz="2000" b="1" dirty="0" err="1" smtClean="0"/>
              <a:t>Ans</a:t>
            </a:r>
            <a:r>
              <a:rPr lang="en-US" sz="2000" b="1" dirty="0" smtClean="0"/>
              <a:t> :- </a:t>
            </a:r>
            <a:r>
              <a:rPr lang="en-US" sz="2000" dirty="0" smtClean="0"/>
              <a:t>Block elements always start from a new line. Inline elements never start from a new line. </a:t>
            </a:r>
            <a:r>
              <a:rPr lang="en-US" sz="2000" b="1" dirty="0" smtClean="0"/>
              <a:t> </a:t>
            </a: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40122A5-D915-CF2E-111C-B37114EEB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32" b="76735"/>
          <a:stretch/>
        </p:blipFill>
        <p:spPr>
          <a:xfrm>
            <a:off x="317241" y="4599992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49415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160F414-B7E2-A3A6-EE63-2236C95B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45" t="9313" r="41419" b="52185"/>
          <a:stretch>
            <a:fillRect/>
          </a:stretch>
        </p:blipFill>
        <p:spPr>
          <a:xfrm>
            <a:off x="419879" y="1156997"/>
            <a:ext cx="6195526" cy="2127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F2F1D23-D6E9-5C49-6424-2FE2C5596578}"/>
              </a:ext>
            </a:extLst>
          </p:cNvPr>
          <p:cNvSpPr txBox="1"/>
          <p:nvPr/>
        </p:nvSpPr>
        <p:spPr>
          <a:xfrm>
            <a:off x="337225" y="389107"/>
            <a:ext cx="11381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Q 12} How to create a Hyperlink in HTML? With </a:t>
            </a:r>
            <a:r>
              <a:rPr lang="en-US" sz="2000" b="1" dirty="0" smtClean="0"/>
              <a:t>Example</a:t>
            </a:r>
          </a:p>
          <a:p>
            <a:r>
              <a:rPr lang="en-US" sz="2000" b="1" dirty="0" err="1" smtClean="0"/>
              <a:t>Ans</a:t>
            </a:r>
            <a:r>
              <a:rPr lang="en-US" sz="2000" b="1" dirty="0" smtClean="0"/>
              <a:t> :- </a:t>
            </a:r>
            <a:r>
              <a:rPr lang="en-US" sz="2000" dirty="0" smtClean="0"/>
              <a:t>The &lt;a&gt; tag defines a hyperlink</a:t>
            </a:r>
            <a:r>
              <a:rPr lang="en-US" sz="2000" b="1" dirty="0" smtClean="0"/>
              <a:t>.</a:t>
            </a: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667781A-F6C3-6A9D-9359-06AFAB68A8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24" r="32194" b="77959"/>
          <a:stretch/>
        </p:blipFill>
        <p:spPr>
          <a:xfrm>
            <a:off x="279920" y="3442995"/>
            <a:ext cx="8266922" cy="8584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2524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5DCEDF6-AECF-361E-0FDE-ABDB7830BDB5}"/>
              </a:ext>
            </a:extLst>
          </p:cNvPr>
          <p:cNvSpPr txBox="1"/>
          <p:nvPr/>
        </p:nvSpPr>
        <p:spPr>
          <a:xfrm>
            <a:off x="632148" y="482471"/>
            <a:ext cx="10872497" cy="53553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Website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:-</a:t>
            </a:r>
          </a:p>
          <a:p>
            <a:r>
              <a:rPr lang="en-US" dirty="0"/>
              <a:t>	A website is a collection of web pages and related content that is identified by a common domain name and published on at least one web server. Websites are typically dedicated to a particular topic or purpose , such as news , education , commerce ,entertainment or social networking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Http:-</a:t>
            </a:r>
          </a:p>
          <a:p>
            <a:r>
              <a:rPr lang="en-US" dirty="0"/>
              <a:t>	Http stands for Hyper Text Transfer Protocol . Is the foundation  of the World Wide Web. This is used to load  webpages using hypertext link.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HTTP is an application layer protocol designed to transfer information between networked devices and runs on top of other layers of the network protocol stack.</a:t>
            </a:r>
          </a:p>
          <a:p>
            <a:endParaRPr lang="en-US" dirty="0">
              <a:solidFill>
                <a:srgbClr val="202124"/>
              </a:solidFill>
              <a:latin typeface="Google Sans"/>
            </a:endParaRPr>
          </a:p>
          <a:p>
            <a:endParaRPr lang="en-US" dirty="0">
              <a:solidFill>
                <a:srgbClr val="202124"/>
              </a:solidFill>
              <a:latin typeface="Google Sans"/>
            </a:endParaRPr>
          </a:p>
          <a:p>
            <a:endParaRPr lang="en-US" dirty="0">
              <a:solidFill>
                <a:srgbClr val="202124"/>
              </a:solidFill>
              <a:latin typeface="Google Sans"/>
            </a:endParaRPr>
          </a:p>
          <a:p>
            <a:r>
              <a:rPr lang="en-IN" b="1" dirty="0">
                <a:latin typeface="Google San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Url:-</a:t>
            </a:r>
            <a:endParaRPr lang="en-IN" b="1" dirty="0">
              <a:latin typeface="Google Sans"/>
            </a:endParaRPr>
          </a:p>
          <a:p>
            <a:r>
              <a:rPr lang="en-IN" dirty="0">
                <a:solidFill>
                  <a:srgbClr val="202124"/>
                </a:solidFill>
                <a:latin typeface="Google Sans"/>
              </a:rPr>
              <a:t>	A Uniform Resource Locator(URL).Known as an  address on the Web , Is a reference to a resource that specifies its location on computer network had a mechanism for retrieving it.</a:t>
            </a:r>
            <a:endParaRPr lang="en-US" dirty="0">
              <a:solidFill>
                <a:srgbClr val="202124"/>
              </a:solidFill>
              <a:latin typeface="Google Sans"/>
            </a:endParaRPr>
          </a:p>
          <a:p>
            <a:r>
              <a:rPr lang="en-US" dirty="0">
                <a:solidFill>
                  <a:srgbClr val="202124"/>
                </a:solidFill>
                <a:latin typeface="Google Sans"/>
              </a:rPr>
              <a:t> </a:t>
            </a:r>
          </a:p>
          <a:p>
            <a:r>
              <a:rPr lang="en-US" dirty="0">
                <a:solidFill>
                  <a:srgbClr val="202124"/>
                </a:solidFill>
                <a:latin typeface="Google Sans"/>
              </a:rPr>
              <a:t>	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="" xmlns:p14="http://schemas.microsoft.com/office/powerpoint/2010/main" val="4034044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E354FE4-D9A9-68AA-B8F2-8D42BF3B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37" t="9151" r="43307" b="49835"/>
          <a:stretch>
            <a:fillRect/>
          </a:stretch>
        </p:blipFill>
        <p:spPr>
          <a:xfrm>
            <a:off x="765110" y="1324947"/>
            <a:ext cx="5701005" cy="2341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A418986-30BF-5D84-191A-257F8638A534}"/>
              </a:ext>
            </a:extLst>
          </p:cNvPr>
          <p:cNvSpPr txBox="1"/>
          <p:nvPr/>
        </p:nvSpPr>
        <p:spPr>
          <a:xfrm>
            <a:off x="682557" y="335764"/>
            <a:ext cx="108268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Q 13}What is the use of an </a:t>
            </a:r>
            <a:r>
              <a:rPr lang="en-US" sz="2000" b="1" dirty="0" err="1"/>
              <a:t>iframe</a:t>
            </a:r>
            <a:r>
              <a:rPr lang="en-US" sz="2000" b="1" dirty="0"/>
              <a:t> tag? With Example</a:t>
            </a:r>
            <a:r>
              <a:rPr lang="en-US" sz="2000" b="1" dirty="0" smtClean="0"/>
              <a:t>.</a:t>
            </a:r>
          </a:p>
          <a:p>
            <a:r>
              <a:rPr lang="en-US" sz="2000" b="1" dirty="0" err="1" smtClean="0"/>
              <a:t>Ans</a:t>
            </a:r>
            <a:r>
              <a:rPr lang="en-US" sz="2000" b="1" dirty="0" smtClean="0"/>
              <a:t> :- </a:t>
            </a:r>
            <a:r>
              <a:rPr lang="en-US" sz="2000" dirty="0" smtClean="0"/>
              <a:t>The &lt;</a:t>
            </a:r>
            <a:r>
              <a:rPr lang="en-US" sz="2000" dirty="0" err="1" smtClean="0"/>
              <a:t>iframe</a:t>
            </a:r>
            <a:r>
              <a:rPr lang="en-US" sz="2000" dirty="0" smtClean="0"/>
              <a:t>&gt; tag specifies an inline frame. An inline frame is used to embed another document within the current HTML document.</a:t>
            </a: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97F67E5-7B70-D65C-FE97-7A3394EB3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40" r="74898" b="64082"/>
          <a:stretch/>
        </p:blipFill>
        <p:spPr>
          <a:xfrm>
            <a:off x="1082351" y="4133461"/>
            <a:ext cx="3060441" cy="17541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18746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61E8B38-A1DA-9C31-AC6B-704858AB99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32" t="8315" r="44193" b="37067"/>
          <a:stretch>
            <a:fillRect/>
          </a:stretch>
        </p:blipFill>
        <p:spPr>
          <a:xfrm>
            <a:off x="877078" y="1455576"/>
            <a:ext cx="5449077" cy="2640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08BF1EB-82F7-3F53-AEC0-AE0CEDD23DBB}"/>
              </a:ext>
            </a:extLst>
          </p:cNvPr>
          <p:cNvSpPr txBox="1"/>
          <p:nvPr/>
        </p:nvSpPr>
        <p:spPr>
          <a:xfrm>
            <a:off x="687421" y="438143"/>
            <a:ext cx="108171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Q 14}What is the use of a span tag? Explain with example?</a:t>
            </a:r>
          </a:p>
          <a:p>
            <a:r>
              <a:rPr lang="en-US" dirty="0"/>
              <a:t>Ans: Span tag is a inline tag. That takes only that space which they need. Span text is used to give the particular text color.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C2017FB-777D-F8AA-989B-BDD75B909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68" r="84770" b="71701"/>
          <a:stretch/>
        </p:blipFill>
        <p:spPr>
          <a:xfrm>
            <a:off x="998376" y="4786603"/>
            <a:ext cx="1856792" cy="12503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84557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75D696F-518B-6D34-F3EB-1982BC5364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55" t="9583" r="45421" b="53039"/>
          <a:stretch>
            <a:fillRect/>
          </a:stretch>
        </p:blipFill>
        <p:spPr>
          <a:xfrm>
            <a:off x="494522" y="970383"/>
            <a:ext cx="5822302" cy="2043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43FE48-CA30-CE2F-1A70-B7EE7B551541}"/>
              </a:ext>
            </a:extLst>
          </p:cNvPr>
          <p:cNvSpPr txBox="1"/>
          <p:nvPr/>
        </p:nvSpPr>
        <p:spPr>
          <a:xfrm>
            <a:off x="205902" y="282102"/>
            <a:ext cx="114575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Q 15} How to insert a picture into a background image of a web page? With </a:t>
            </a:r>
            <a:r>
              <a:rPr lang="en-US" sz="2000" b="1" dirty="0" smtClean="0"/>
              <a:t>Example</a:t>
            </a:r>
          </a:p>
          <a:p>
            <a:r>
              <a:rPr lang="en-US" sz="2000" b="1" dirty="0" err="1" smtClean="0"/>
              <a:t>Ans</a:t>
            </a:r>
            <a:r>
              <a:rPr lang="en-US" sz="2000" b="1" dirty="0" smtClean="0"/>
              <a:t> :- </a:t>
            </a:r>
            <a:r>
              <a:rPr lang="en-US" sz="2000" dirty="0" smtClean="0"/>
              <a:t> to add background image is using the background image attribute inside the &lt;body&gt; tag</a:t>
            </a: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B85BFE3-2C19-174A-8EA4-FF93F7C76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60" b="5578"/>
          <a:stretch/>
        </p:blipFill>
        <p:spPr>
          <a:xfrm>
            <a:off x="410547" y="3093247"/>
            <a:ext cx="7763069" cy="37013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80832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ACFFA3D-8CA2-1A60-D420-DEB7BA8D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92" t="8921" r="44432" b="44746"/>
          <a:stretch>
            <a:fillRect/>
          </a:stretch>
        </p:blipFill>
        <p:spPr>
          <a:xfrm>
            <a:off x="531844" y="830425"/>
            <a:ext cx="6008915" cy="2659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F74D820-7B31-38E1-C085-62EB7BDD326E}"/>
              </a:ext>
            </a:extLst>
          </p:cNvPr>
          <p:cNvSpPr txBox="1"/>
          <p:nvPr/>
        </p:nvSpPr>
        <p:spPr>
          <a:xfrm>
            <a:off x="259404" y="335764"/>
            <a:ext cx="11673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000" b="1" dirty="0"/>
              <a:t>Q 16} How are active links different from normal links?</a:t>
            </a:r>
            <a:endParaRPr lang="en-IN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E3CC375-46FA-E784-7BAF-6B6558C20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49" r="66939" b="77687"/>
          <a:stretch/>
        </p:blipFill>
        <p:spPr>
          <a:xfrm>
            <a:off x="597159" y="4012163"/>
            <a:ext cx="4030824" cy="7931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25604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5227936-FC74-75F8-8780-F63D032EC2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91" t="8628" r="43980" b="38759"/>
          <a:stretch>
            <a:fillRect/>
          </a:stretch>
        </p:blipFill>
        <p:spPr>
          <a:xfrm>
            <a:off x="149290" y="1856792"/>
            <a:ext cx="5505061" cy="2584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B4ABE9D-4AA4-F8BE-398F-843394610031}"/>
              </a:ext>
            </a:extLst>
          </p:cNvPr>
          <p:cNvSpPr txBox="1"/>
          <p:nvPr/>
        </p:nvSpPr>
        <p:spPr>
          <a:xfrm>
            <a:off x="369651" y="141689"/>
            <a:ext cx="1142027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Q 17}What are the different tags to separate sections of text?</a:t>
            </a:r>
          </a:p>
          <a:p>
            <a:r>
              <a:rPr lang="en-US" dirty="0"/>
              <a:t>Ans:</a:t>
            </a:r>
          </a:p>
          <a:p>
            <a:r>
              <a:rPr lang="en-US" dirty="0"/>
              <a:t>	There are the tags to Separate a Sections of Text</a:t>
            </a:r>
          </a:p>
          <a:p>
            <a:r>
              <a:rPr lang="en-US" dirty="0"/>
              <a:t>	Which is- &lt;</a:t>
            </a:r>
            <a:r>
              <a:rPr lang="en-US" dirty="0" err="1"/>
              <a:t>br</a:t>
            </a:r>
            <a:r>
              <a:rPr lang="en-US" dirty="0"/>
              <a:t>&gt; Tag</a:t>
            </a:r>
          </a:p>
          <a:p>
            <a:r>
              <a:rPr lang="en-US" dirty="0"/>
              <a:t>		&lt;p&gt; Tag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9FA771C-9D4C-BAAF-8AC1-32698116B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93" r="71271" b="68968"/>
          <a:stretch/>
        </p:blipFill>
        <p:spPr>
          <a:xfrm>
            <a:off x="341593" y="4664513"/>
            <a:ext cx="3502619" cy="13537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486" y="57463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Q </a:t>
            </a:r>
            <a:r>
              <a:rPr lang="en-US" b="1" dirty="0" smtClean="0"/>
              <a:t>18}What </a:t>
            </a:r>
            <a:r>
              <a:rPr lang="en-US" b="1" dirty="0" smtClean="0"/>
              <a:t>is SVG?</a:t>
            </a:r>
          </a:p>
          <a:p>
            <a:r>
              <a:rPr lang="en-US" dirty="0" err="1" smtClean="0"/>
              <a:t>Ans</a:t>
            </a:r>
            <a:r>
              <a:rPr lang="en-US" dirty="0" smtClean="0"/>
              <a:t> :- SVG is a language for describing 2D graphics in XML.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20475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8002" y="361175"/>
            <a:ext cx="7309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 </a:t>
            </a:r>
            <a:r>
              <a:rPr lang="en-US" b="1" dirty="0" smtClean="0"/>
              <a:t>19}What is the difference between  HTML and  XHTML?</a:t>
            </a:r>
          </a:p>
          <a:p>
            <a:r>
              <a:rPr lang="en-US" dirty="0" err="1" smtClean="0"/>
              <a:t>Ans</a:t>
            </a:r>
            <a:r>
              <a:rPr lang="en-US" dirty="0" smtClean="0"/>
              <a:t> :- </a:t>
            </a:r>
            <a:r>
              <a:rPr lang="en-US" dirty="0" smtClean="0"/>
              <a:t>XHTML is basically an extension of HTML, which is stricter than HTML.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363894" y="1303566"/>
            <a:ext cx="84412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 </a:t>
            </a:r>
            <a:r>
              <a:rPr lang="en-US" b="1" dirty="0" smtClean="0"/>
              <a:t>20}What are logical and physical tags in HTML?</a:t>
            </a:r>
          </a:p>
          <a:p>
            <a:r>
              <a:rPr lang="en-US" b="1" dirty="0" err="1" smtClean="0"/>
              <a:t>Ans</a:t>
            </a:r>
            <a:r>
              <a:rPr lang="en-US" b="1" dirty="0" smtClean="0"/>
              <a:t> :- </a:t>
            </a:r>
            <a:r>
              <a:rPr lang="en-US" dirty="0" smtClean="0"/>
              <a:t> Physical tag: These tags are used to provide the visual appearance to the </a:t>
            </a:r>
            <a:r>
              <a:rPr lang="en-US" dirty="0" smtClean="0"/>
              <a:t>text</a:t>
            </a:r>
          </a:p>
          <a:p>
            <a:r>
              <a:rPr lang="en-US" dirty="0" smtClean="0"/>
              <a:t> </a:t>
            </a:r>
            <a:r>
              <a:rPr lang="en-US" dirty="0" smtClean="0"/>
              <a:t>           Logical </a:t>
            </a:r>
            <a:r>
              <a:rPr lang="en-US" dirty="0" smtClean="0"/>
              <a:t>tag: These tags are used to add some logical or semantic value to the text.</a:t>
            </a:r>
            <a:endParaRPr lang="en-US" b="1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7A530B6-5ECD-21EF-E50E-DAEEBCF85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6" y="1714351"/>
            <a:ext cx="6096528" cy="3429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15568DD-AD18-173F-1AA5-BA42D79C6DF8}"/>
              </a:ext>
            </a:extLst>
          </p:cNvPr>
          <p:cNvSpPr txBox="1"/>
          <p:nvPr/>
        </p:nvSpPr>
        <p:spPr>
          <a:xfrm>
            <a:off x="2929978" y="482076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r>
              <a:rPr lang="en-IN" b="1" dirty="0"/>
              <a:t>                            </a:t>
            </a:r>
            <a:r>
              <a:rPr lang="en-US" b="1" dirty="0"/>
              <a:t>Module 2)</a:t>
            </a:r>
            <a:r>
              <a:rPr lang="en-US" sz="2400" b="1" dirty="0"/>
              <a:t>Fundamentals</a:t>
            </a:r>
            <a:r>
              <a:rPr lang="en-US" b="1" dirty="0"/>
              <a:t> of IT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78D0D56-31B2-FB1E-E252-E76A3981909F}"/>
              </a:ext>
            </a:extLst>
          </p:cNvPr>
          <p:cNvSpPr txBox="1"/>
          <p:nvPr/>
        </p:nvSpPr>
        <p:spPr>
          <a:xfrm>
            <a:off x="781438" y="1529685"/>
            <a:ext cx="10676553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Domain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:-</a:t>
            </a:r>
          </a:p>
          <a:p>
            <a:r>
              <a:rPr lang="en-US" dirty="0"/>
              <a:t>	In the Internet , a Domain name  is a string the identifies a  realm of administrative autonomy , authority or control . Domain name are often used to identify services provided through the internet, such as website, email services and more.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/>
              <a:t>Hosting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:-</a:t>
            </a:r>
          </a:p>
          <a:p>
            <a:r>
              <a:rPr lang="en-US" dirty="0"/>
              <a:t>	A Web Hosting service is a type of Internet hosting service the hosts websites for clients, i.e. it offers the facilities required for them to create and maintain a site and makes it  accessible on the World Wide Web. Companies providing web hosting services are sometimes called web hosts.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SEO</a:t>
            </a:r>
            <a:r>
              <a:rPr lang="en-US" b="1" dirty="0"/>
              <a:t>:-</a:t>
            </a:r>
          </a:p>
          <a:p>
            <a:r>
              <a:rPr lang="en-US" dirty="0"/>
              <a:t>	SEO means Search Engine Optimization  and is  the process used to optimize a website’s technical configuration, content relevance and link popularity so its pages can become easily findable, more relevant and popular towards user search queries, and as a consequence, search engines rank them better.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08383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2A9A4BC-B8DC-C81B-BA35-B4A6E228648F}"/>
              </a:ext>
            </a:extLst>
          </p:cNvPr>
          <p:cNvSpPr txBox="1"/>
          <p:nvPr/>
        </p:nvSpPr>
        <p:spPr>
          <a:xfrm>
            <a:off x="267128" y="538457"/>
            <a:ext cx="11174535" cy="60324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                                                                            </a:t>
            </a:r>
            <a:r>
              <a:rPr lang="en-US" sz="3200" b="1" dirty="0" smtClean="0">
                <a:solidFill>
                  <a:schemeClr val="tx2"/>
                </a:solidFill>
              </a:rPr>
              <a:t>Module</a:t>
            </a:r>
            <a:r>
              <a:rPr lang="en-US" sz="2400" b="1" dirty="0" smtClean="0">
                <a:solidFill>
                  <a:schemeClr val="tx2"/>
                </a:solidFill>
              </a:rPr>
              <a:t> </a:t>
            </a:r>
            <a:r>
              <a:rPr lang="en-US" sz="2400" b="1" dirty="0">
                <a:solidFill>
                  <a:schemeClr val="tx2"/>
                </a:solidFill>
              </a:rPr>
              <a:t>3) </a:t>
            </a:r>
            <a:r>
              <a:rPr lang="en-US" sz="2400" b="1" dirty="0" smtClean="0">
                <a:solidFill>
                  <a:schemeClr val="tx2"/>
                </a:solidFill>
              </a:rPr>
              <a:t>HTML</a:t>
            </a:r>
            <a:endParaRPr lang="en-US" sz="2000" b="1" dirty="0">
              <a:solidFill>
                <a:schemeClr val="tx2"/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sz="2400" b="1" dirty="0"/>
              <a:t>Q 1} Are the HTML tags and elements the same thing?</a:t>
            </a:r>
          </a:p>
          <a:p>
            <a:r>
              <a:rPr lang="en-US" dirty="0"/>
              <a:t>Ans: HTML tags and elements are a lot different. Let’s see what HTML elements and Tags actually are  and their differences.</a:t>
            </a:r>
          </a:p>
          <a:p>
            <a:r>
              <a:rPr lang="en-US" dirty="0"/>
              <a:t>         HTML Tags : The starting and ending point parts of an HTML document are HTML tags. Whatever is written inside the angle brackets are known as tags.</a:t>
            </a:r>
          </a:p>
          <a:p>
            <a:r>
              <a:rPr lang="en-US" dirty="0"/>
              <a:t>Syntax: </a:t>
            </a:r>
          </a:p>
          <a:p>
            <a:r>
              <a:rPr lang="en-US" dirty="0"/>
              <a:t>	&lt;tag&gt;</a:t>
            </a:r>
          </a:p>
          <a:p>
            <a:r>
              <a:rPr lang="en-US" dirty="0"/>
              <a:t>                        ……</a:t>
            </a:r>
          </a:p>
          <a:p>
            <a:r>
              <a:rPr lang="en-US" dirty="0"/>
              <a:t>	&lt;/</a:t>
            </a:r>
            <a:r>
              <a:rPr lang="en-US" dirty="0" err="1"/>
              <a:t>tagname</a:t>
            </a:r>
            <a:r>
              <a:rPr lang="en-US" dirty="0"/>
              <a:t>&gt;  </a:t>
            </a:r>
          </a:p>
          <a:p>
            <a:r>
              <a:rPr lang="en-US" dirty="0"/>
              <a:t>        HTML Elements : Elements in HTML that which was between in tags. Which was written in between two tags.</a:t>
            </a:r>
          </a:p>
          <a:p>
            <a:r>
              <a:rPr lang="en-US" dirty="0"/>
              <a:t>Syntax:</a:t>
            </a:r>
          </a:p>
          <a:p>
            <a:r>
              <a:rPr lang="en-US" dirty="0"/>
              <a:t>	&lt;b&gt;This is the content&lt;/b&gt;</a:t>
            </a:r>
          </a:p>
          <a:p>
            <a:endParaRPr lang="en-US" dirty="0">
              <a:solidFill>
                <a:srgbClr val="273239"/>
              </a:solidFill>
            </a:endParaRPr>
          </a:p>
          <a:p>
            <a:endParaRPr lang="en-US" dirty="0">
              <a:solidFill>
                <a:srgbClr val="273239"/>
              </a:solidFill>
            </a:endParaRPr>
          </a:p>
          <a:p>
            <a:r>
              <a:rPr lang="en-US" sz="2000" b="1" dirty="0">
                <a:solidFill>
                  <a:schemeClr val="tx2"/>
                </a:solidFill>
              </a:rPr>
              <a:t>Q 2} </a:t>
            </a:r>
            <a:r>
              <a:rPr lang="en-US" sz="2400" b="1" dirty="0">
                <a:solidFill>
                  <a:schemeClr val="tx2"/>
                </a:solidFill>
              </a:rPr>
              <a:t>What are tags and attributes in HTML?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273239"/>
                </a:solidFill>
              </a:rPr>
              <a:t>Ans</a:t>
            </a:r>
            <a:r>
              <a:rPr lang="en-US" dirty="0"/>
              <a:t>: HTML Tags : The starting and ending point parts of an HTML document are HTML tags. Whatever is written inside the angle brackets are known as tags</a:t>
            </a:r>
            <a:r>
              <a:rPr lang="en-US" dirty="0">
                <a:solidFill>
                  <a:srgbClr val="273239"/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4251800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0C3AC15-B346-8867-B60C-93E2734DA3D8}"/>
              </a:ext>
            </a:extLst>
          </p:cNvPr>
          <p:cNvSpPr txBox="1"/>
          <p:nvPr/>
        </p:nvSpPr>
        <p:spPr>
          <a:xfrm>
            <a:off x="788542" y="776572"/>
            <a:ext cx="104616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Syntax: </a:t>
            </a:r>
          </a:p>
          <a:p>
            <a:r>
              <a:rPr lang="en-IN" dirty="0"/>
              <a:t>	&lt;tag&gt;</a:t>
            </a:r>
          </a:p>
          <a:p>
            <a:r>
              <a:rPr lang="en-IN" dirty="0"/>
              <a:t>                        ……</a:t>
            </a:r>
          </a:p>
          <a:p>
            <a:r>
              <a:rPr lang="en-IN" dirty="0"/>
              <a:t>	&lt;/tag&gt;</a:t>
            </a:r>
          </a:p>
          <a:p>
            <a:r>
              <a:rPr lang="en-IN" dirty="0"/>
              <a:t>Attributes in HTML:</a:t>
            </a:r>
          </a:p>
          <a:p>
            <a:r>
              <a:rPr lang="en-IN" dirty="0"/>
              <a:t>		Attributes that refers the additional information. Elements and Tags have a Attributes.</a:t>
            </a:r>
          </a:p>
          <a:p>
            <a:r>
              <a:rPr lang="en-IN" dirty="0"/>
              <a:t>Example: </a:t>
            </a:r>
            <a:r>
              <a:rPr lang="en-IN" dirty="0" err="1"/>
              <a:t>href</a:t>
            </a:r>
            <a:endParaRPr lang="en-IN" dirty="0"/>
          </a:p>
          <a:p>
            <a:r>
              <a:rPr lang="en-IN" dirty="0"/>
              <a:t>	&lt;a </a:t>
            </a:r>
            <a:r>
              <a:rPr lang="en-IN" dirty="0" err="1"/>
              <a:t>href</a:t>
            </a:r>
            <a:r>
              <a:rPr lang="en-IN" dirty="0"/>
              <a:t>=“  “&gt;Attributes&lt;/a&gt;</a:t>
            </a:r>
          </a:p>
          <a:p>
            <a:endParaRPr lang="en-IN" dirty="0"/>
          </a:p>
          <a:p>
            <a:endParaRPr lang="en-IN" dirty="0"/>
          </a:p>
          <a:p>
            <a:r>
              <a:rPr lang="en-IN" sz="2400" b="1" dirty="0"/>
              <a:t>Q 3}</a:t>
            </a:r>
            <a:r>
              <a:rPr lang="en-US" sz="2400" b="1" dirty="0"/>
              <a:t> What are void elements in HTML? With Example.</a:t>
            </a:r>
          </a:p>
          <a:p>
            <a:r>
              <a:rPr lang="en-US" dirty="0"/>
              <a:t>Ans: Void elements don’t have a tags. There are no content inside it. This void elements also have a attributes.</a:t>
            </a:r>
          </a:p>
          <a:p>
            <a:r>
              <a:rPr lang="en-US" dirty="0"/>
              <a:t>Example:-</a:t>
            </a:r>
          </a:p>
          <a:p>
            <a:r>
              <a:rPr lang="en-US" dirty="0"/>
              <a:t>	&lt;</a:t>
            </a:r>
            <a:r>
              <a:rPr lang="en-US" dirty="0" err="1"/>
              <a:t>br</a:t>
            </a:r>
            <a:r>
              <a:rPr lang="en-US" dirty="0"/>
              <a:t>&gt; Tag is used to break a line it move text in next line. &lt;</a:t>
            </a:r>
            <a:r>
              <a:rPr lang="en-US" dirty="0" err="1"/>
              <a:t>br</a:t>
            </a:r>
            <a:r>
              <a:rPr lang="en-US" dirty="0"/>
              <a:t>&gt; is a void element.</a:t>
            </a:r>
          </a:p>
          <a:p>
            <a:endParaRPr lang="en-US" dirty="0"/>
          </a:p>
          <a:p>
            <a:r>
              <a:rPr lang="en-US" dirty="0"/>
              <a:t>	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97234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710DA3B-2F9D-28B8-53CB-E374213219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92" t="8980" r="36709" b="52381"/>
          <a:stretch>
            <a:fillRect/>
          </a:stretch>
        </p:blipFill>
        <p:spPr>
          <a:xfrm>
            <a:off x="261257" y="205273"/>
            <a:ext cx="7156579" cy="26498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53186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CB457D9-BD99-F68A-BAF8-B5C86E6EDB0E}"/>
              </a:ext>
            </a:extLst>
          </p:cNvPr>
          <p:cNvSpPr txBox="1"/>
          <p:nvPr/>
        </p:nvSpPr>
        <p:spPr>
          <a:xfrm>
            <a:off x="624156" y="421510"/>
            <a:ext cx="7017616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</a:p>
          <a:p>
            <a:endParaRPr lang="en-US" dirty="0"/>
          </a:p>
          <a:p>
            <a:r>
              <a:rPr lang="en-US" sz="2000" b="1" dirty="0"/>
              <a:t>Q 4} What are HTML Entities? With Example.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dirty="0"/>
              <a:t>Ans: Entities is used to write special character in HTML. Your keyboard not have some character that time you can use entities. Entities also used to give a space in HTML.</a:t>
            </a:r>
          </a:p>
          <a:p>
            <a:r>
              <a:rPr lang="en-US" dirty="0"/>
              <a:t>Example:</a:t>
            </a:r>
          </a:p>
          <a:p>
            <a:r>
              <a:rPr lang="en-US" dirty="0"/>
              <a:t>	&lt;!DOCTYPE html&gt;</a:t>
            </a:r>
          </a:p>
          <a:p>
            <a:r>
              <a:rPr lang="en-US" dirty="0"/>
              <a:t>	&lt;html&gt;</a:t>
            </a:r>
          </a:p>
          <a:p>
            <a:r>
              <a:rPr lang="en-US" dirty="0"/>
              <a:t>	&lt;head&gt;</a:t>
            </a:r>
          </a:p>
          <a:p>
            <a:r>
              <a:rPr lang="en-US" dirty="0"/>
              <a:t>		&lt;title&gt;Entities&lt;/title&gt;</a:t>
            </a:r>
          </a:p>
          <a:p>
            <a:r>
              <a:rPr lang="en-US" dirty="0"/>
              <a:t>	&lt;body&gt;</a:t>
            </a:r>
          </a:p>
          <a:p>
            <a:r>
              <a:rPr lang="en-US" dirty="0"/>
              <a:t>		&lt;p&gt;Copyright write like this &amp;copy;&lt;/p&gt;</a:t>
            </a:r>
          </a:p>
          <a:p>
            <a:r>
              <a:rPr lang="en-US" dirty="0"/>
              <a:t>	&lt;/body&gt;</a:t>
            </a:r>
          </a:p>
          <a:p>
            <a:r>
              <a:rPr lang="en-US" dirty="0"/>
              <a:t>	&lt;/head&gt;</a:t>
            </a:r>
          </a:p>
          <a:p>
            <a:r>
              <a:rPr lang="en-US" dirty="0"/>
              <a:t>	&lt;/html&gt;</a:t>
            </a:r>
          </a:p>
          <a:p>
            <a:r>
              <a:rPr lang="en-US" dirty="0"/>
              <a:t>Output:</a:t>
            </a:r>
          </a:p>
          <a:p>
            <a:r>
              <a:rPr lang="en-US" dirty="0"/>
              <a:t>	 Copyright write like this </a:t>
            </a:r>
            <a:r>
              <a:rPr lang="en-IN" b="0" i="0" dirty="0">
                <a:solidFill>
                  <a:srgbClr val="C4C4C4"/>
                </a:solidFill>
                <a:effectLst/>
                <a:latin typeface="Arial" panose="020B0604020202020204" pitchFamily="34" charset="0"/>
              </a:rPr>
              <a:t>©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2AD4A4E-300E-9A12-9AD1-E5CFA68D03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81" t="9116" r="37551" b="56190"/>
          <a:stretch>
            <a:fillRect/>
          </a:stretch>
        </p:blipFill>
        <p:spPr>
          <a:xfrm>
            <a:off x="4708849" y="4245429"/>
            <a:ext cx="6969968" cy="23793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92859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729122A-322B-0428-ABF5-548F997348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9" t="8772" r="45018" b="45848"/>
          <a:stretch>
            <a:fillRect/>
          </a:stretch>
        </p:blipFill>
        <p:spPr>
          <a:xfrm>
            <a:off x="214604" y="1166326"/>
            <a:ext cx="5896947" cy="2509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BD21DDC-41D9-5F40-71AE-A16C4D9E01B3}"/>
              </a:ext>
            </a:extLst>
          </p:cNvPr>
          <p:cNvSpPr txBox="1"/>
          <p:nvPr/>
        </p:nvSpPr>
        <p:spPr>
          <a:xfrm>
            <a:off x="125785" y="-211660"/>
            <a:ext cx="609755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2400" b="1" dirty="0"/>
              <a:t>Q 5} What are different types of lists in HTML? With Example.</a:t>
            </a:r>
          </a:p>
          <a:p>
            <a:r>
              <a:rPr lang="en-US" dirty="0"/>
              <a:t>Ans: HTML have Three main types of lists-</a:t>
            </a:r>
          </a:p>
          <a:p>
            <a:r>
              <a:rPr lang="en-US" dirty="0"/>
              <a:t>(1)Ordered List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F45AAD7-8841-0D0F-CFA9-C92DAECDECF2}"/>
              </a:ext>
            </a:extLst>
          </p:cNvPr>
          <p:cNvSpPr txBox="1"/>
          <p:nvPr/>
        </p:nvSpPr>
        <p:spPr>
          <a:xfrm>
            <a:off x="398884" y="376412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/>
              <a:t>Unordered List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04FBBD1-190F-6815-6F0F-E24D39DDA6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6" t="10033" r="44974" b="46217"/>
          <a:stretch>
            <a:fillRect/>
          </a:stretch>
        </p:blipFill>
        <p:spPr>
          <a:xfrm>
            <a:off x="373224" y="4245428"/>
            <a:ext cx="6186196" cy="24819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400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D8607FC-1745-92D1-AF50-C254BB2E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4" t="9026" r="45933" b="45283"/>
          <a:stretch>
            <a:fillRect/>
          </a:stretch>
        </p:blipFill>
        <p:spPr>
          <a:xfrm>
            <a:off x="466531" y="485192"/>
            <a:ext cx="6083559" cy="26219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A8B1012-6D53-D01A-2B32-632CE388B693}"/>
              </a:ext>
            </a:extLst>
          </p:cNvPr>
          <p:cNvSpPr txBox="1"/>
          <p:nvPr/>
        </p:nvSpPr>
        <p:spPr>
          <a:xfrm>
            <a:off x="5334000" y="279670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FEBB0EE-B7A3-894C-8E4A-E048D75F4DA3}"/>
              </a:ext>
            </a:extLst>
          </p:cNvPr>
          <p:cNvSpPr txBox="1"/>
          <p:nvPr/>
        </p:nvSpPr>
        <p:spPr>
          <a:xfrm>
            <a:off x="515566" y="88540"/>
            <a:ext cx="1098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/>
              <a:t>Definition List:</a:t>
            </a:r>
            <a:endParaRPr lang="en-IN" b="1" dirty="0"/>
          </a:p>
        </p:txBody>
      </p:sp>
    </p:spTree>
    <p:extLst>
      <p:ext uri="{BB962C8B-B14F-4D97-AF65-F5344CB8AC3E}">
        <p14:creationId xmlns="" xmlns:p14="http://schemas.microsoft.com/office/powerpoint/2010/main" val="2263610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520</Words>
  <Application>Microsoft Office PowerPoint</Application>
  <PresentationFormat>Custom</PresentationFormat>
  <Paragraphs>125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Frontend Assignment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Frontend Assignment</dc:title>
  <dc:creator>vaghela Delcy</dc:creator>
  <cp:lastModifiedBy>HP</cp:lastModifiedBy>
  <cp:revision>43</cp:revision>
  <dcterms:created xsi:type="dcterms:W3CDTF">2023-12-26T06:47:42Z</dcterms:created>
  <dcterms:modified xsi:type="dcterms:W3CDTF">2024-01-10T05:48:49Z</dcterms:modified>
</cp:coreProperties>
</file>